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Roboto Slab"/>
      <p:regular r:id="rId44"/>
      <p:bold r:id="rId45"/>
    </p:embeddedFont>
    <p:embeddedFont>
      <p:font typeface="Darker Grotesque Medium"/>
      <p:regular r:id="rId46"/>
      <p:bold r:id="rId47"/>
    </p:embeddedFont>
    <p:embeddedFont>
      <p:font typeface="Caveat"/>
      <p:regular r:id="rId48"/>
      <p:bold r:id="rId49"/>
    </p:embeddedFont>
    <p:embeddedFont>
      <p:font typeface="Nixie One"/>
      <p:regular r:id="rId50"/>
    </p:embeddedFont>
    <p:embeddedFont>
      <p:font typeface="Poppins"/>
      <p:regular r:id="rId51"/>
      <p:bold r:id="rId52"/>
      <p:italic r:id="rId53"/>
      <p:boldItalic r:id="rId54"/>
    </p:embeddedFont>
    <p:embeddedFont>
      <p:font typeface="Poppins Light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FAE65B3-BCA9-4A32-86D5-D4B66EC76EFE}">
  <a:tblStyle styleId="{5FAE65B3-BCA9-4A32-86D5-D4B66EC76E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7D29F74-7087-4830-BDA8-213F855E317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298267D-E641-49D1-BEE7-B36E5F830DD4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RobotoSlab-regular.fntdata"/><Relationship Id="rId43" Type="http://schemas.openxmlformats.org/officeDocument/2006/relationships/slide" Target="slides/slide36.xml"/><Relationship Id="rId46" Type="http://schemas.openxmlformats.org/officeDocument/2006/relationships/font" Target="fonts/DarkerGrotesqueMedium-regular.fntdata"/><Relationship Id="rId45" Type="http://schemas.openxmlformats.org/officeDocument/2006/relationships/font" Target="fonts/RobotoSlab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Caveat-regular.fntdata"/><Relationship Id="rId47" Type="http://schemas.openxmlformats.org/officeDocument/2006/relationships/font" Target="fonts/DarkerGrotesqueMedium-bold.fntdata"/><Relationship Id="rId49" Type="http://schemas.openxmlformats.org/officeDocument/2006/relationships/font" Target="fonts/Cavea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oppins-regular.fntdata"/><Relationship Id="rId50" Type="http://schemas.openxmlformats.org/officeDocument/2006/relationships/font" Target="fonts/NixieOne-regular.fntdata"/><Relationship Id="rId53" Type="http://schemas.openxmlformats.org/officeDocument/2006/relationships/font" Target="fonts/Poppins-italic.fntdata"/><Relationship Id="rId52" Type="http://schemas.openxmlformats.org/officeDocument/2006/relationships/font" Target="fonts/Poppins-bold.fntdata"/><Relationship Id="rId11" Type="http://schemas.openxmlformats.org/officeDocument/2006/relationships/slide" Target="slides/slide4.xml"/><Relationship Id="rId55" Type="http://schemas.openxmlformats.org/officeDocument/2006/relationships/font" Target="fonts/PoppinsLight-regular.fntdata"/><Relationship Id="rId10" Type="http://schemas.openxmlformats.org/officeDocument/2006/relationships/slide" Target="slides/slide3.xml"/><Relationship Id="rId54" Type="http://schemas.openxmlformats.org/officeDocument/2006/relationships/font" Target="fonts/Poppins-boldItalic.fntdata"/><Relationship Id="rId13" Type="http://schemas.openxmlformats.org/officeDocument/2006/relationships/slide" Target="slides/slide6.xml"/><Relationship Id="rId57" Type="http://schemas.openxmlformats.org/officeDocument/2006/relationships/font" Target="fonts/PoppinsLight-italic.fntdata"/><Relationship Id="rId12" Type="http://schemas.openxmlformats.org/officeDocument/2006/relationships/slide" Target="slides/slide5.xml"/><Relationship Id="rId56" Type="http://schemas.openxmlformats.org/officeDocument/2006/relationships/font" Target="fonts/PoppinsLight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schemas.openxmlformats.org/officeDocument/2006/relationships/font" Target="fonts/PoppinsLight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ntainer-recycling.org/images/stories/PDF/BottledUp-BCR2000-2010.pdf" TargetMode="External"/><Relationship Id="rId3" Type="http://schemas.openxmlformats.org/officeDocument/2006/relationships/hyperlink" Target="https://www.container-recycling.org/images/stories/PDF/BottledUp-BCR2000-2010.pdf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randviewresearch.com/industry-analysis/hard-seltzer-marke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4b38d12be_0_17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4b38d12be_0_1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4b38d12be_0_33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4b38d12be_0_3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4b38d12be_0_33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4b38d12be_0_3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Vysaaly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4c3d22def_1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4c3d22def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Vysaaly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4c3d22def_1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4c3d22de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Vysaaly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4c524be2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4c524be2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4b38d12be_0_18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24b38d12be_0_1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Christian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Aluminum cans produced using virgin inputs,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Aluminum cans produced using  73% recycled inputs (industry standard in the U.S),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Glass bottles produced using virgin inputs,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Glass bottles produced using 38.6% of recovered bottles from the previous year’s generation (average recovery rate of glass bottles in the U.S)</a:t>
            </a:r>
            <a:r>
              <a:rPr baseline="30000" lang="en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6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Glass bottles produced using 65% recovered inputs (recovery rate in states with deposit centers)</a:t>
            </a:r>
            <a:r>
              <a:rPr baseline="30000" lang="en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6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Reusable glass bottles at a recovery rate of 38.6%, and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Reusable glass bottles at a recovery rate of 19.3%.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4c3d22def_1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24c3d22def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Vysaaly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4effba6a4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24effba6a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Vysaaly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4effba6a4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4effba6a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Vysaaly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lowest emissions of AL cans are still higher than the highest emitting production of glass bottles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24c3d22def_1_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24c3d22def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Javi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4b38d12be_0_2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4b38d12be_0_2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Myrto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4effba6a4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24effba6a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Javi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4c3d22def_1_1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24c3d22def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Javi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24c524be2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24c524be2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Christian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24c524be2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24c524be2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Christian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24c524be2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24c524be2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Christian</a:t>
            </a:r>
            <a:endParaRPr/>
          </a:p>
          <a:p>
            <a:pPr indent="45720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indicates that Alternative 9 ($22 Glass Bottle with 38.6% Reused Glass) is the optimal alternative for maximizing sustainability (minimizing carbon footprint), Alternative 4 ($19 Glass Bottle with 38.6% Reused Glass) is the optimal alternative for marginally prioritizing sustainability over profitability, and Alternative 14 ($17 Aluminum Can with 73% recycled material) is the optimal alternative for marginally-to-totally favoring profitability over sustainability.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4b38d12be_0_33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24b38d12be_0_3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Myrto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4e4441a52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24e4441a5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Myrto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24eee9ca80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24eee9ca8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Vysaaly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4b38d12be_0_33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24b38d12be_0_3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Christian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24effba6a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24effba6a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4b38d12be_0_17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4b38d12be_0_1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Myrto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4b38d12be_0_2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24b38d12be_0_2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22aaef14b1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22aaef14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Christian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2aaef14b1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22aaef14b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251348f685_0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251348f68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24effba6a4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24effba6a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24c3d22def_1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24c3d22def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4effba6a4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24effba6a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b38d12be_0_17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4b38d12be_0_1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Myrto </a:t>
            </a:r>
            <a:endParaRPr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growing annually by 60% in 2021 to $8.8 billion, and expected to grow at a compound annual growth rate of 21.7% through 2030</a:t>
            </a:r>
            <a:r>
              <a:rPr baseline="30000" lang="en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4b38d12be_0_17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4b38d12be_0_1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Myrto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4b38d12be_0_33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4b38d12be_0_3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4b38d12be_0_18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4b38d12be_0_1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Myrto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4b38d12be_0_33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4b38d12be_0_3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4b38d12be_0_33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4b38d12be_0_3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57" name="Google Shape;57;p1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49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14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61" name="Google Shape;61;p1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14"/>
          <p:cNvSpPr txBox="1"/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rgbClr val="00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15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69" name="Google Shape;69;p1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5"/>
          <p:cNvSpPr txBox="1"/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75" name="Google Shape;75;p15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76" name="Google Shape;76;p15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495" name="adj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6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81" name="Google Shape;81;p1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6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b="1" sz="2600">
                <a:latin typeface="Poppins"/>
                <a:ea typeface="Poppins"/>
                <a:cs typeface="Poppins"/>
                <a:sym typeface="Poppins"/>
              </a:defRPr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b="1" sz="2600">
                <a:latin typeface="Poppins"/>
                <a:ea typeface="Poppins"/>
                <a:cs typeface="Poppins"/>
                <a:sym typeface="Poppins"/>
              </a:defRPr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b="1" sz="2600">
                <a:latin typeface="Poppins"/>
                <a:ea typeface="Poppins"/>
                <a:cs typeface="Poppins"/>
                <a:sym typeface="Poppins"/>
              </a:defRPr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b="1" sz="2600">
                <a:latin typeface="Poppins"/>
                <a:ea typeface="Poppins"/>
                <a:cs typeface="Poppins"/>
                <a:sym typeface="Poppins"/>
              </a:defRPr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b="1" sz="2600">
                <a:latin typeface="Poppins"/>
                <a:ea typeface="Poppins"/>
                <a:cs typeface="Poppins"/>
                <a:sym typeface="Poppins"/>
              </a:defRPr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b="1" sz="2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8" name="Google Shape;88;p16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7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3" name="Google Shape;93;p1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big image">
  <p:cSld name="TITLE_AND_BODY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Google Shape;105;p1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106" name="Google Shape;106;p1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116" name="Google Shape;116;p1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3" name="Google Shape;123;p19"/>
          <p:cNvSpPr txBox="1"/>
          <p:nvPr>
            <p:ph idx="2" type="body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0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129" name="Google Shape;129;p2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2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6" name="Google Shape;136;p20"/>
          <p:cNvSpPr txBox="1"/>
          <p:nvPr>
            <p:ph idx="2" type="body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7" name="Google Shape;137;p20"/>
          <p:cNvSpPr txBox="1"/>
          <p:nvPr>
            <p:ph idx="3" type="body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1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143" name="Google Shape;143;p21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2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2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52" name="Google Shape;152;p2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2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ype A" type="blank">
  <p:cSld name="BLANK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fmla="val 10467" name="adj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ype B">
  <p:cSld name="BLANK_2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9" name="Google Shape;169;p2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70" name="Google Shape;170;p2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2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bg>
      <p:bgPr>
        <a:solidFill>
          <a:srgbClr val="00000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fmla="val 104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jpg"/><Relationship Id="rId4" Type="http://schemas.openxmlformats.org/officeDocument/2006/relationships/image" Target="../media/image26.jpg"/><Relationship Id="rId5" Type="http://schemas.openxmlformats.org/officeDocument/2006/relationships/image" Target="../media/image30.gif"/><Relationship Id="rId6" Type="http://schemas.openxmlformats.org/officeDocument/2006/relationships/image" Target="../media/image34.png"/><Relationship Id="rId7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ctrTitle"/>
          </p:nvPr>
        </p:nvSpPr>
        <p:spPr>
          <a:xfrm>
            <a:off x="1718125" y="1323525"/>
            <a:ext cx="5923500" cy="1159800"/>
          </a:xfrm>
          <a:prstGeom prst="rect">
            <a:avLst/>
          </a:prstGeom>
          <a:effectLst>
            <a:outerShdw blurRad="1428750" rotWithShape="0" algn="bl">
              <a:srgbClr val="325D79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Viva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Hard Seltzer: </a:t>
            </a:r>
            <a:r>
              <a:rPr lang="en" sz="3100">
                <a:solidFill>
                  <a:srgbClr val="FFFFFF"/>
                </a:solidFill>
              </a:rPr>
              <a:t>Profitability and </a:t>
            </a:r>
            <a:r>
              <a:rPr lang="en" sz="3100"/>
              <a:t>Sustainability</a:t>
            </a:r>
            <a:r>
              <a:rPr lang="en" sz="3100">
                <a:solidFill>
                  <a:srgbClr val="FFFFFF"/>
                </a:solidFill>
              </a:rPr>
              <a:t> Analysis of an Ideal Hard Seltzer Product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1303800" y="4266875"/>
            <a:ext cx="653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EMSE 6099 - FINAL PRESENTATION</a:t>
            </a:r>
            <a:endParaRPr sz="1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APRIL 19, 2022</a:t>
            </a:r>
            <a:endParaRPr sz="1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Sivakumaar, Kampouris, Lane, Langarica </a:t>
            </a:r>
            <a:endParaRPr sz="1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88" name="Google Shape;188;p26"/>
          <p:cNvGrpSpPr/>
          <p:nvPr/>
        </p:nvGrpSpPr>
        <p:grpSpPr>
          <a:xfrm>
            <a:off x="733584" y="332416"/>
            <a:ext cx="1779594" cy="1647570"/>
            <a:chOff x="733584" y="332416"/>
            <a:chExt cx="1779594" cy="1647570"/>
          </a:xfrm>
        </p:grpSpPr>
        <p:grpSp>
          <p:nvGrpSpPr>
            <p:cNvPr id="189" name="Google Shape;189;p26"/>
            <p:cNvGrpSpPr/>
            <p:nvPr/>
          </p:nvGrpSpPr>
          <p:grpSpPr>
            <a:xfrm rot="-1468572">
              <a:off x="898007" y="583146"/>
              <a:ext cx="1450747" cy="1108385"/>
              <a:chOff x="841144" y="1340418"/>
              <a:chExt cx="1450800" cy="1108426"/>
            </a:xfrm>
          </p:grpSpPr>
          <p:sp>
            <p:nvSpPr>
              <p:cNvPr id="190" name="Google Shape;190;p26"/>
              <p:cNvSpPr txBox="1"/>
              <p:nvPr/>
            </p:nvSpPr>
            <p:spPr>
              <a:xfrm>
                <a:off x="841144" y="1340418"/>
                <a:ext cx="14508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6000">
                    <a:solidFill>
                      <a:srgbClr val="6AA84F"/>
                    </a:solidFill>
                    <a:latin typeface="Caveat"/>
                    <a:ea typeface="Caveat"/>
                    <a:cs typeface="Caveat"/>
                    <a:sym typeface="Caveat"/>
                  </a:rPr>
                  <a:t>Viva</a:t>
                </a:r>
                <a:endParaRPr b="1" sz="6000">
                  <a:solidFill>
                    <a:srgbClr val="6AA84F"/>
                  </a:solidFill>
                  <a:latin typeface="Caveat"/>
                  <a:ea typeface="Caveat"/>
                  <a:cs typeface="Caveat"/>
                  <a:sym typeface="Caveat"/>
                </a:endParaRPr>
              </a:p>
            </p:txBody>
          </p:sp>
          <p:sp>
            <p:nvSpPr>
              <p:cNvPr id="191" name="Google Shape;191;p26"/>
              <p:cNvSpPr/>
              <p:nvPr/>
            </p:nvSpPr>
            <p:spPr>
              <a:xfrm>
                <a:off x="886616" y="2252209"/>
                <a:ext cx="1179354" cy="196635"/>
              </a:xfrm>
              <a:custGeom>
                <a:rect b="b" l="l" r="r" t="t"/>
                <a:pathLst>
                  <a:path extrusionOk="0" h="4608" w="22044">
                    <a:moveTo>
                      <a:pt x="0" y="4341"/>
                    </a:moveTo>
                    <a:cubicBezTo>
                      <a:pt x="6948" y="2602"/>
                      <a:pt x="14085" y="-1071"/>
                      <a:pt x="21108" y="333"/>
                    </a:cubicBezTo>
                    <a:cubicBezTo>
                      <a:pt x="22508" y="613"/>
                      <a:pt x="22196" y="4157"/>
                      <a:pt x="20841" y="4608"/>
                    </a:cubicBezTo>
                  </a:path>
                </a:pathLst>
              </a:custGeom>
              <a:noFill/>
              <a:ln cap="flat" cmpd="sng" w="3810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192" name="Google Shape;192;p26"/>
            <p:cNvSpPr txBox="1"/>
            <p:nvPr/>
          </p:nvSpPr>
          <p:spPr>
            <a:xfrm rot="-1662">
              <a:off x="1721620" y="1364236"/>
              <a:ext cx="620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6AA84F"/>
                  </a:solidFill>
                  <a:latin typeface="Caveat"/>
                  <a:ea typeface="Caveat"/>
                  <a:cs typeface="Caveat"/>
                  <a:sym typeface="Caveat"/>
                </a:rPr>
                <a:t>Hard Seltzer</a:t>
              </a:r>
              <a:endParaRPr b="1">
                <a:solidFill>
                  <a:srgbClr val="6AA84F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457200" y="4803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INTERVIEWS</a:t>
            </a:r>
            <a:endParaRPr/>
          </a:p>
        </p:txBody>
      </p:sp>
      <p:sp>
        <p:nvSpPr>
          <p:cNvPr id="294" name="Google Shape;294;p3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5"/>
          <p:cNvSpPr txBox="1"/>
          <p:nvPr>
            <p:ph idx="4294967295" type="body"/>
          </p:nvPr>
        </p:nvSpPr>
        <p:spPr>
          <a:xfrm>
            <a:off x="370725" y="920825"/>
            <a:ext cx="8041800" cy="40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Larry Trachtenbroit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than 10 years in the alcohol industry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Launched his own product </a:t>
            </a:r>
            <a:r>
              <a:rPr i="1" lang="en"/>
              <a:t>Alc-A-Chino </a:t>
            </a:r>
            <a:r>
              <a:rPr lang="en"/>
              <a:t>(spiked iced coffee)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Main takeaways:</a:t>
            </a:r>
            <a:endParaRPr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￮"/>
            </a:pPr>
            <a:r>
              <a:rPr lang="en" sz="1400"/>
              <a:t>Eco labels would probably not have much traction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￮"/>
            </a:pPr>
            <a:r>
              <a:rPr lang="en" sz="1400"/>
              <a:t>Creation and distribution of a product are two very different things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Madison Reinker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Sr. Manager, Supply Network Planning, Supply Chain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at Anheuser-Busch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B.S. &amp; M.S. in Systems Engineering at George Washington 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/>
              <a:t>Main takeaways:</a:t>
            </a:r>
            <a:endParaRPr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￮"/>
            </a:pPr>
            <a:r>
              <a:rPr lang="en" sz="1400"/>
              <a:t>Aluminum cans are always more affordable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￮"/>
            </a:pPr>
            <a:r>
              <a:rPr lang="en" sz="1400"/>
              <a:t>Percent of glass recycled depends on glass recovered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￮"/>
            </a:pPr>
            <a:r>
              <a:rPr lang="en" sz="1400"/>
              <a:t>Emission differences stem from transportation logistics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￮"/>
            </a:pPr>
            <a:r>
              <a:rPr lang="en" sz="1400"/>
              <a:t>Higher-priced products may not obtain large market share, but achieve higher margins per unit</a:t>
            </a:r>
            <a:endParaRPr sz="1400"/>
          </a:p>
        </p:txBody>
      </p:sp>
      <p:pic>
        <p:nvPicPr>
          <p:cNvPr id="296" name="Google Shape;2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725" y="517675"/>
            <a:ext cx="1699600" cy="16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6275" y="2855250"/>
            <a:ext cx="1699600" cy="16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ctrTitle"/>
          </p:nvPr>
        </p:nvSpPr>
        <p:spPr>
          <a:xfrm>
            <a:off x="1876650" y="1618050"/>
            <a:ext cx="5390700" cy="19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&amp; FINDINGS</a:t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/>
          <p:nvPr>
            <p:ph type="title"/>
          </p:nvPr>
        </p:nvSpPr>
        <p:spPr>
          <a:xfrm>
            <a:off x="457200" y="4803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PRODUCTION COSTS</a:t>
            </a:r>
            <a:endParaRPr/>
          </a:p>
        </p:txBody>
      </p:sp>
      <p:sp>
        <p:nvSpPr>
          <p:cNvPr id="309" name="Google Shape;309;p3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37"/>
          <p:cNvSpPr txBox="1"/>
          <p:nvPr>
            <p:ph idx="4294967295" type="body"/>
          </p:nvPr>
        </p:nvSpPr>
        <p:spPr>
          <a:xfrm>
            <a:off x="370725" y="1007525"/>
            <a:ext cx="80418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t/>
            </a:r>
            <a:endParaRPr/>
          </a:p>
        </p:txBody>
      </p:sp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50" y="2892575"/>
            <a:ext cx="7155874" cy="168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7"/>
          <p:cNvSpPr txBox="1"/>
          <p:nvPr/>
        </p:nvSpPr>
        <p:spPr>
          <a:xfrm>
            <a:off x="7680625" y="3526238"/>
            <a:ext cx="1141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Aluminum costs </a:t>
            </a: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5.89%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less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37"/>
          <p:cNvSpPr txBox="1"/>
          <p:nvPr/>
        </p:nvSpPr>
        <p:spPr>
          <a:xfrm>
            <a:off x="7680625" y="1482038"/>
            <a:ext cx="1141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Aluminum costs </a:t>
            </a: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45%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more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4" name="Google Shape;31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50" y="1461250"/>
            <a:ext cx="7155876" cy="1083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type="title"/>
          </p:nvPr>
        </p:nvSpPr>
        <p:spPr>
          <a:xfrm>
            <a:off x="457200" y="480325"/>
            <a:ext cx="85344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CO2 EMISSIONS FROM PRODUCTION</a:t>
            </a:r>
            <a:endParaRPr/>
          </a:p>
        </p:txBody>
      </p:sp>
      <p:sp>
        <p:nvSpPr>
          <p:cNvPr id="320" name="Google Shape;320;p38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25" y="3200075"/>
            <a:ext cx="7275552" cy="11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25" y="1468225"/>
            <a:ext cx="7275549" cy="115454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8"/>
          <p:cNvSpPr txBox="1"/>
          <p:nvPr/>
        </p:nvSpPr>
        <p:spPr>
          <a:xfrm>
            <a:off x="7873000" y="1540375"/>
            <a:ext cx="1141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Aluminum emits</a:t>
            </a: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132.16%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more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4" name="Google Shape;324;p38"/>
          <p:cNvSpPr txBox="1"/>
          <p:nvPr/>
        </p:nvSpPr>
        <p:spPr>
          <a:xfrm>
            <a:off x="7873100" y="3216775"/>
            <a:ext cx="1141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Aluminum emits</a:t>
            </a: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17.36</a:t>
            </a: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% 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more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457200" y="480725"/>
            <a:ext cx="6861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FRAMING THE FORECAST</a:t>
            </a:r>
            <a:endParaRPr/>
          </a:p>
        </p:txBody>
      </p:sp>
      <p:sp>
        <p:nvSpPr>
          <p:cNvPr id="330" name="Google Shape;330;p39"/>
          <p:cNvSpPr txBox="1"/>
          <p:nvPr/>
        </p:nvSpPr>
        <p:spPr>
          <a:xfrm>
            <a:off x="826450" y="1293800"/>
            <a:ext cx="67530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●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Length of Forecast: 8 years (2021-2028)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●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Annual Market Growth: 21.7%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●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Annual Competitor Growth: 10.85%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○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Future Competitors: Randomly generated combinations of attribute levels from current market sample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●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Discount Rate: 8.68%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○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Average WACC of the five biggest publicly traded companies that have at least one hard seltzer product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aphicFrame>
        <p:nvGraphicFramePr>
          <p:cNvPr id="331" name="Google Shape;331;p39"/>
          <p:cNvGraphicFramePr/>
          <p:nvPr/>
        </p:nvGraphicFramePr>
        <p:xfrm>
          <a:off x="593425" y="343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{5FAE65B3-BCA9-4A32-86D5-D4B66EC76EFE}</a:tableStyleId>
              </a:tblPr>
              <a:tblGrid>
                <a:gridCol w="802100"/>
                <a:gridCol w="878000"/>
                <a:gridCol w="1886050"/>
                <a:gridCol w="1506100"/>
                <a:gridCol w="2146775"/>
              </a:tblGrid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 (number)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North America Hard Seltzer Market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Competitors (products)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simulated competitors (from year 0)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$4,939,500,000.00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2022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$6,011,371,500.00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…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…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…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…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…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2028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$19,530,665,293.98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332" name="Google Shape;332;p3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/>
          <p:nvPr/>
        </p:nvSpPr>
        <p:spPr>
          <a:xfrm>
            <a:off x="111725" y="4540150"/>
            <a:ext cx="322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Average recovery rate of glass bottles in the US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111725" y="4287875"/>
            <a:ext cx="212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Industry standard in the US</a:t>
            </a:r>
            <a:r>
              <a:rPr lang="en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9" name="Google Shape;339;p40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0" name="Google Shape;340;p40"/>
          <p:cNvGrpSpPr/>
          <p:nvPr/>
        </p:nvGrpSpPr>
        <p:grpSpPr>
          <a:xfrm>
            <a:off x="2626768" y="583465"/>
            <a:ext cx="4143031" cy="3895945"/>
            <a:chOff x="2902488" y="902232"/>
            <a:chExt cx="3339000" cy="3339000"/>
          </a:xfrm>
        </p:grpSpPr>
        <p:sp>
          <p:nvSpPr>
            <p:cNvPr id="341" name="Google Shape;341;p40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E8E8E8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fmla="val 1879067" name="adj1"/>
                <a:gd fmla="val 1859406" name="adj2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343" name="Google Shape;343;p40"/>
          <p:cNvGrpSpPr/>
          <p:nvPr/>
        </p:nvGrpSpPr>
        <p:grpSpPr>
          <a:xfrm>
            <a:off x="3571699" y="1472041"/>
            <a:ext cx="2253169" cy="2118792"/>
            <a:chOff x="3664038" y="1663782"/>
            <a:chExt cx="1815900" cy="1815900"/>
          </a:xfrm>
        </p:grpSpPr>
        <p:sp>
          <p:nvSpPr>
            <p:cNvPr id="344" name="Google Shape;344;p40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5" name="Google Shape;345;p40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HARD SELTZER ALTERNATIVES</a:t>
              </a:r>
              <a:endParaRPr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(14 Total)</a:t>
              </a:r>
              <a:endParaRPr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46" name="Google Shape;346;p40"/>
          <p:cNvGrpSpPr/>
          <p:nvPr/>
        </p:nvGrpSpPr>
        <p:grpSpPr>
          <a:xfrm>
            <a:off x="4736525" y="138869"/>
            <a:ext cx="1762929" cy="1246842"/>
            <a:chOff x="2507742" y="853971"/>
            <a:chExt cx="1420800" cy="1068600"/>
          </a:xfrm>
        </p:grpSpPr>
        <p:sp>
          <p:nvSpPr>
            <p:cNvPr id="347" name="Google Shape;347;p40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8" name="Google Shape;348;p40"/>
            <p:cNvSpPr txBox="1"/>
            <p:nvPr/>
          </p:nvSpPr>
          <p:spPr>
            <a:xfrm>
              <a:off x="2507742" y="1022193"/>
              <a:ext cx="14208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1.</a:t>
              </a:r>
              <a:endParaRPr sz="1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45720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Aluminium cans produced using virgin inputs</a:t>
              </a:r>
              <a:endParaRPr sz="1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349" name="Google Shape;349;p40"/>
          <p:cNvSpPr/>
          <p:nvPr/>
        </p:nvSpPr>
        <p:spPr>
          <a:xfrm>
            <a:off x="3333525" y="88594"/>
            <a:ext cx="1326000" cy="12468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0" name="Google Shape;350;p40"/>
          <p:cNvSpPr/>
          <p:nvPr/>
        </p:nvSpPr>
        <p:spPr>
          <a:xfrm>
            <a:off x="2239919" y="3010015"/>
            <a:ext cx="1326000" cy="12468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1" name="Google Shape;351;p40"/>
          <p:cNvSpPr/>
          <p:nvPr/>
        </p:nvSpPr>
        <p:spPr>
          <a:xfrm>
            <a:off x="5824774" y="3173786"/>
            <a:ext cx="1326000" cy="12468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2" name="Google Shape;352;p40"/>
          <p:cNvSpPr/>
          <p:nvPr/>
        </p:nvSpPr>
        <p:spPr>
          <a:xfrm>
            <a:off x="2007596" y="1335423"/>
            <a:ext cx="1326000" cy="12468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3" name="Google Shape;353;p40"/>
          <p:cNvSpPr/>
          <p:nvPr/>
        </p:nvSpPr>
        <p:spPr>
          <a:xfrm>
            <a:off x="4032345" y="3765195"/>
            <a:ext cx="1326000" cy="12468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4" name="Google Shape;354;p40"/>
          <p:cNvSpPr/>
          <p:nvPr/>
        </p:nvSpPr>
        <p:spPr>
          <a:xfrm>
            <a:off x="6148148" y="1472046"/>
            <a:ext cx="1326000" cy="12468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5" name="Google Shape;355;p40"/>
          <p:cNvSpPr txBox="1"/>
          <p:nvPr/>
        </p:nvSpPr>
        <p:spPr>
          <a:xfrm>
            <a:off x="5387900" y="3302700"/>
            <a:ext cx="17628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3.</a:t>
            </a:r>
            <a:endParaRPr sz="11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Glass bottles produced using virgin inputs</a:t>
            </a:r>
            <a:endParaRPr sz="11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6" name="Google Shape;356;p40"/>
          <p:cNvSpPr txBox="1"/>
          <p:nvPr/>
        </p:nvSpPr>
        <p:spPr>
          <a:xfrm>
            <a:off x="5711275" y="1668275"/>
            <a:ext cx="17628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2.</a:t>
            </a:r>
            <a:endParaRPr sz="11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Aluminum cans produced using  73% recycled inputs </a:t>
            </a:r>
            <a:endParaRPr sz="11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7" name="Google Shape;357;p40"/>
          <p:cNvSpPr txBox="1"/>
          <p:nvPr/>
        </p:nvSpPr>
        <p:spPr>
          <a:xfrm>
            <a:off x="3565838" y="3917675"/>
            <a:ext cx="17628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4</a:t>
            </a:r>
            <a:r>
              <a:rPr lang="en" sz="9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95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Glass bottles produced using 38.5% of recovered bottles from the previous year’s gen</a:t>
            </a:r>
            <a:endParaRPr sz="95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8" name="Google Shape;358;p40"/>
          <p:cNvSpPr txBox="1"/>
          <p:nvPr/>
        </p:nvSpPr>
        <p:spPr>
          <a:xfrm>
            <a:off x="1815224" y="3206225"/>
            <a:ext cx="16914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5.</a:t>
            </a:r>
            <a:endParaRPr sz="11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Glass bottles produced using 65% of recovered inputs</a:t>
            </a:r>
            <a:endParaRPr sz="11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9" name="Google Shape;359;p40"/>
          <p:cNvSpPr txBox="1"/>
          <p:nvPr/>
        </p:nvSpPr>
        <p:spPr>
          <a:xfrm>
            <a:off x="1590249" y="1531650"/>
            <a:ext cx="16914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6.</a:t>
            </a:r>
            <a:endParaRPr sz="11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Reusable glass bottles at a recovery rate of 38.6%</a:t>
            </a:r>
            <a:endParaRPr sz="11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60" name="Google Shape;360;p40"/>
          <p:cNvSpPr txBox="1"/>
          <p:nvPr/>
        </p:nvSpPr>
        <p:spPr>
          <a:xfrm>
            <a:off x="2927474" y="290800"/>
            <a:ext cx="16914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7.</a:t>
            </a:r>
            <a:endParaRPr sz="11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Reusable glass bottles at a recovery rate of 19.3%</a:t>
            </a:r>
            <a:endParaRPr sz="11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61" name="Google Shape;361;p40"/>
          <p:cNvSpPr/>
          <p:nvPr/>
        </p:nvSpPr>
        <p:spPr>
          <a:xfrm>
            <a:off x="6963475" y="1433063"/>
            <a:ext cx="275700" cy="2352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0"/>
          <p:cNvSpPr/>
          <p:nvPr/>
        </p:nvSpPr>
        <p:spPr>
          <a:xfrm>
            <a:off x="4963375" y="3765188"/>
            <a:ext cx="275700" cy="2352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0"/>
          <p:cNvSpPr/>
          <p:nvPr/>
        </p:nvSpPr>
        <p:spPr>
          <a:xfrm>
            <a:off x="5112200" y="3765188"/>
            <a:ext cx="275700" cy="2352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0"/>
          <p:cNvSpPr/>
          <p:nvPr/>
        </p:nvSpPr>
        <p:spPr>
          <a:xfrm>
            <a:off x="238425" y="4347263"/>
            <a:ext cx="275700" cy="2352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/>
          <p:nvPr/>
        </p:nvSpPr>
        <p:spPr>
          <a:xfrm>
            <a:off x="162225" y="4576438"/>
            <a:ext cx="275700" cy="2352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0"/>
          <p:cNvSpPr/>
          <p:nvPr/>
        </p:nvSpPr>
        <p:spPr>
          <a:xfrm>
            <a:off x="314625" y="4576438"/>
            <a:ext cx="275700" cy="2352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0"/>
          <p:cNvSpPr/>
          <p:nvPr/>
        </p:nvSpPr>
        <p:spPr>
          <a:xfrm>
            <a:off x="86025" y="4811638"/>
            <a:ext cx="275700" cy="2352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0"/>
          <p:cNvSpPr/>
          <p:nvPr/>
        </p:nvSpPr>
        <p:spPr>
          <a:xfrm>
            <a:off x="238425" y="4811638"/>
            <a:ext cx="275700" cy="2352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0"/>
          <p:cNvSpPr/>
          <p:nvPr/>
        </p:nvSpPr>
        <p:spPr>
          <a:xfrm>
            <a:off x="361725" y="4811638"/>
            <a:ext cx="275700" cy="2352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0"/>
          <p:cNvSpPr txBox="1"/>
          <p:nvPr/>
        </p:nvSpPr>
        <p:spPr>
          <a:xfrm>
            <a:off x="111725" y="4775350"/>
            <a:ext cx="30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Recovery rate in states with deposit centers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1" name="Google Shape;371;p40"/>
          <p:cNvSpPr/>
          <p:nvPr/>
        </p:nvSpPr>
        <p:spPr>
          <a:xfrm>
            <a:off x="3141325" y="3003282"/>
            <a:ext cx="275700" cy="2352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0"/>
          <p:cNvSpPr/>
          <p:nvPr/>
        </p:nvSpPr>
        <p:spPr>
          <a:xfrm>
            <a:off x="3290150" y="3003282"/>
            <a:ext cx="275700" cy="2352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0"/>
          <p:cNvSpPr/>
          <p:nvPr/>
        </p:nvSpPr>
        <p:spPr>
          <a:xfrm>
            <a:off x="3454400" y="3003282"/>
            <a:ext cx="275700" cy="2352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0"/>
          <p:cNvSpPr/>
          <p:nvPr/>
        </p:nvSpPr>
        <p:spPr>
          <a:xfrm>
            <a:off x="6062976" y="1096050"/>
            <a:ext cx="662400" cy="4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$19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5" name="Google Shape;375;p40"/>
          <p:cNvSpPr/>
          <p:nvPr/>
        </p:nvSpPr>
        <p:spPr>
          <a:xfrm>
            <a:off x="5052001" y="1096050"/>
            <a:ext cx="662400" cy="4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$17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6" name="Google Shape;376;p40"/>
          <p:cNvSpPr/>
          <p:nvPr/>
        </p:nvSpPr>
        <p:spPr>
          <a:xfrm>
            <a:off x="6066926" y="2522675"/>
            <a:ext cx="662400" cy="4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$17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7" name="Google Shape;377;p40"/>
          <p:cNvSpPr/>
          <p:nvPr/>
        </p:nvSpPr>
        <p:spPr>
          <a:xfrm>
            <a:off x="6939076" y="2522675"/>
            <a:ext cx="662400" cy="4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$19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8" name="Google Shape;378;p40"/>
          <p:cNvSpPr/>
          <p:nvPr/>
        </p:nvSpPr>
        <p:spPr>
          <a:xfrm>
            <a:off x="5720501" y="4170800"/>
            <a:ext cx="662400" cy="4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$19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9" name="Google Shape;379;p40"/>
          <p:cNvSpPr/>
          <p:nvPr/>
        </p:nvSpPr>
        <p:spPr>
          <a:xfrm>
            <a:off x="6592651" y="4170800"/>
            <a:ext cx="662400" cy="4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$22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0" name="Google Shape;380;p40"/>
          <p:cNvSpPr/>
          <p:nvPr/>
        </p:nvSpPr>
        <p:spPr>
          <a:xfrm>
            <a:off x="3665314" y="4711450"/>
            <a:ext cx="662400" cy="4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$19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5058089" y="4711450"/>
            <a:ext cx="662400" cy="4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$22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1964376" y="3933313"/>
            <a:ext cx="662400" cy="4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$19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3173001" y="3933325"/>
            <a:ext cx="662400" cy="4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$22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1829900" y="2353950"/>
            <a:ext cx="627600" cy="4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$19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5" name="Google Shape;385;p40"/>
          <p:cNvSpPr/>
          <p:nvPr/>
        </p:nvSpPr>
        <p:spPr>
          <a:xfrm>
            <a:off x="2879031" y="2353950"/>
            <a:ext cx="627600" cy="4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$22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6" name="Google Shape;386;p40"/>
          <p:cNvSpPr/>
          <p:nvPr/>
        </p:nvSpPr>
        <p:spPr>
          <a:xfrm>
            <a:off x="2959200" y="1026675"/>
            <a:ext cx="627600" cy="4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$19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7" name="Google Shape;387;p40"/>
          <p:cNvSpPr/>
          <p:nvPr/>
        </p:nvSpPr>
        <p:spPr>
          <a:xfrm>
            <a:off x="4381550" y="997475"/>
            <a:ext cx="627600" cy="4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$22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/>
          <p:nvPr>
            <p:ph type="title"/>
          </p:nvPr>
        </p:nvSpPr>
        <p:spPr>
          <a:xfrm>
            <a:off x="457200" y="480325"/>
            <a:ext cx="7193700" cy="9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FORECASTED MARKET SHARES &amp; DEMAND PER YEAR</a:t>
            </a:r>
            <a:endParaRPr/>
          </a:p>
        </p:txBody>
      </p:sp>
      <p:sp>
        <p:nvSpPr>
          <p:cNvPr id="393" name="Google Shape;393;p4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4" name="Google Shape;3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025" y="1893288"/>
            <a:ext cx="3884300" cy="25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75" y="1907540"/>
            <a:ext cx="3860474" cy="25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1"/>
          <p:cNvSpPr txBox="1"/>
          <p:nvPr/>
        </p:nvSpPr>
        <p:spPr>
          <a:xfrm>
            <a:off x="678475" y="4435400"/>
            <a:ext cx="358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Market shares declines as number of competitors increases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7" name="Google Shape;397;p41"/>
          <p:cNvSpPr txBox="1"/>
          <p:nvPr/>
        </p:nvSpPr>
        <p:spPr>
          <a:xfrm>
            <a:off x="4952100" y="4435400"/>
            <a:ext cx="358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Units sold</a:t>
            </a: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 increases as market size grows (by </a:t>
            </a:r>
            <a:r>
              <a:rPr i="1" lang="en">
                <a:latin typeface="Poppins Light"/>
                <a:ea typeface="Poppins Light"/>
                <a:cs typeface="Poppins Light"/>
                <a:sym typeface="Poppins Light"/>
              </a:rPr>
              <a:t>21.7%</a:t>
            </a: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)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8" name="Google Shape;398;p41"/>
          <p:cNvSpPr txBox="1"/>
          <p:nvPr/>
        </p:nvSpPr>
        <p:spPr>
          <a:xfrm>
            <a:off x="742750" y="1945688"/>
            <a:ext cx="3619800" cy="3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 Light"/>
                <a:ea typeface="Poppins Light"/>
                <a:cs typeface="Poppins Light"/>
                <a:sym typeface="Poppins Light"/>
              </a:rPr>
              <a:t>Market Shares </a:t>
            </a:r>
            <a:r>
              <a:rPr lang="en" sz="1000">
                <a:latin typeface="Poppins Light"/>
                <a:ea typeface="Poppins Light"/>
                <a:cs typeface="Poppins Light"/>
                <a:sym typeface="Poppins Light"/>
              </a:rPr>
              <a:t>with</a:t>
            </a:r>
            <a:r>
              <a:rPr lang="en" sz="1000">
                <a:latin typeface="Poppins Light"/>
                <a:ea typeface="Poppins Light"/>
                <a:cs typeface="Poppins Light"/>
                <a:sym typeface="Poppins Light"/>
              </a:rPr>
              <a:t> Adding Competitors</a:t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4836275" y="1945688"/>
            <a:ext cx="3619800" cy="3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 Light"/>
                <a:ea typeface="Poppins Light"/>
                <a:cs typeface="Poppins Light"/>
                <a:sym typeface="Poppins Light"/>
              </a:rPr>
              <a:t>Number of Units Sold</a:t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"/>
          <p:cNvSpPr txBox="1"/>
          <p:nvPr>
            <p:ph type="title"/>
          </p:nvPr>
        </p:nvSpPr>
        <p:spPr>
          <a:xfrm>
            <a:off x="457200" y="480325"/>
            <a:ext cx="8307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FORECASTED PRODUCTION COST</a:t>
            </a:r>
            <a:endParaRPr/>
          </a:p>
        </p:txBody>
      </p:sp>
      <p:sp>
        <p:nvSpPr>
          <p:cNvPr id="405" name="Google Shape;405;p4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75" y="1271900"/>
            <a:ext cx="4178433" cy="29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503" y="1283122"/>
            <a:ext cx="4419600" cy="292142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2"/>
          <p:cNvSpPr txBox="1"/>
          <p:nvPr/>
        </p:nvSpPr>
        <p:spPr>
          <a:xfrm>
            <a:off x="369725" y="4371350"/>
            <a:ext cx="402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Virgin glass at $19 - $116Mn (highest) 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Recycled glass at 65%- lowest cost in both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4572000" y="4365550"/>
            <a:ext cx="402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Virgin AL cans at $17 - $343Mn (highest) 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Recycled AL cans have lower costs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10" name="Google Shape;410;p42"/>
          <p:cNvSpPr/>
          <p:nvPr/>
        </p:nvSpPr>
        <p:spPr>
          <a:xfrm>
            <a:off x="1701600" y="3158300"/>
            <a:ext cx="154800" cy="212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2"/>
          <p:cNvSpPr/>
          <p:nvPr/>
        </p:nvSpPr>
        <p:spPr>
          <a:xfrm>
            <a:off x="1905550" y="3478275"/>
            <a:ext cx="154800" cy="212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2"/>
          <p:cNvSpPr/>
          <p:nvPr/>
        </p:nvSpPr>
        <p:spPr>
          <a:xfrm>
            <a:off x="7562375" y="2804525"/>
            <a:ext cx="154800" cy="212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2"/>
          <p:cNvSpPr/>
          <p:nvPr/>
        </p:nvSpPr>
        <p:spPr>
          <a:xfrm>
            <a:off x="8069275" y="3319007"/>
            <a:ext cx="154800" cy="212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2"/>
          <p:cNvSpPr txBox="1"/>
          <p:nvPr/>
        </p:nvSpPr>
        <p:spPr>
          <a:xfrm>
            <a:off x="742750" y="1364538"/>
            <a:ext cx="3619800" cy="3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 Light"/>
                <a:ea typeface="Poppins Light"/>
                <a:cs typeface="Poppins Light"/>
                <a:sym typeface="Poppins Light"/>
              </a:rPr>
              <a:t>NPV of Production Costs - Glass Bottles</a:t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15" name="Google Shape;415;p42"/>
          <p:cNvSpPr txBox="1"/>
          <p:nvPr/>
        </p:nvSpPr>
        <p:spPr>
          <a:xfrm>
            <a:off x="4975800" y="1364538"/>
            <a:ext cx="3619800" cy="3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 Light"/>
                <a:ea typeface="Poppins Light"/>
                <a:cs typeface="Poppins Light"/>
                <a:sym typeface="Poppins Light"/>
              </a:rPr>
              <a:t>NPV of Production Costs - Aluminium Cans</a:t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/>
          <p:nvPr>
            <p:ph type="title"/>
          </p:nvPr>
        </p:nvSpPr>
        <p:spPr>
          <a:xfrm>
            <a:off x="457200" y="480325"/>
            <a:ext cx="8307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FORECASTED EMISSIONS</a:t>
            </a:r>
            <a:endParaRPr/>
          </a:p>
        </p:txBody>
      </p:sp>
      <p:sp>
        <p:nvSpPr>
          <p:cNvPr id="421" name="Google Shape;421;p4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43"/>
          <p:cNvSpPr/>
          <p:nvPr/>
        </p:nvSpPr>
        <p:spPr>
          <a:xfrm>
            <a:off x="3925601" y="1892351"/>
            <a:ext cx="239100" cy="2064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3"/>
          <p:cNvSpPr txBox="1"/>
          <p:nvPr/>
        </p:nvSpPr>
        <p:spPr>
          <a:xfrm>
            <a:off x="2370575" y="1794250"/>
            <a:ext cx="14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24" name="Google Shape;4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00" y="1528150"/>
            <a:ext cx="4136901" cy="2502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600" y="1528150"/>
            <a:ext cx="4136901" cy="2491229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3"/>
          <p:cNvSpPr txBox="1"/>
          <p:nvPr/>
        </p:nvSpPr>
        <p:spPr>
          <a:xfrm>
            <a:off x="360950" y="4295150"/>
            <a:ext cx="410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Virgin glass at $19 -</a:t>
            </a: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 0.53Mn MTCO2 </a:t>
            </a: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(highest) 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Reused glass at 38.6%- lowest emissions in both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27" name="Google Shape;427;p43"/>
          <p:cNvSpPr txBox="1"/>
          <p:nvPr/>
        </p:nvSpPr>
        <p:spPr>
          <a:xfrm>
            <a:off x="4599825" y="4295150"/>
            <a:ext cx="413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Virgin AL cans at $19 - 2.54 Mn MTCO2 (highest) 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Recycled AL cans - lower emission in both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28" name="Google Shape;428;p43"/>
          <p:cNvSpPr/>
          <p:nvPr/>
        </p:nvSpPr>
        <p:spPr>
          <a:xfrm rot="5400000">
            <a:off x="3223700" y="2413475"/>
            <a:ext cx="219900" cy="214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3"/>
          <p:cNvSpPr/>
          <p:nvPr/>
        </p:nvSpPr>
        <p:spPr>
          <a:xfrm rot="5400000">
            <a:off x="7166050" y="2384275"/>
            <a:ext cx="219900" cy="214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3"/>
          <p:cNvSpPr/>
          <p:nvPr/>
        </p:nvSpPr>
        <p:spPr>
          <a:xfrm>
            <a:off x="1489675" y="1596775"/>
            <a:ext cx="2050800" cy="19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3"/>
          <p:cNvSpPr txBox="1"/>
          <p:nvPr/>
        </p:nvSpPr>
        <p:spPr>
          <a:xfrm>
            <a:off x="849650" y="1498138"/>
            <a:ext cx="361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 Light"/>
                <a:ea typeface="Poppins Light"/>
                <a:cs typeface="Poppins Light"/>
                <a:sym typeface="Poppins Light"/>
              </a:rPr>
              <a:t>Aggregate Emissions - Glass Bottles</a:t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2" name="Google Shape;432;p43"/>
          <p:cNvSpPr/>
          <p:nvPr/>
        </p:nvSpPr>
        <p:spPr>
          <a:xfrm>
            <a:off x="5597800" y="1568800"/>
            <a:ext cx="2224200" cy="19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3"/>
          <p:cNvSpPr txBox="1"/>
          <p:nvPr/>
        </p:nvSpPr>
        <p:spPr>
          <a:xfrm>
            <a:off x="4963225" y="1526113"/>
            <a:ext cx="361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 Light"/>
                <a:ea typeface="Poppins Light"/>
                <a:cs typeface="Poppins Light"/>
                <a:sym typeface="Poppins Light"/>
              </a:rPr>
              <a:t>Aggregate Emissions - Aluminium Cans</a:t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4"/>
          <p:cNvSpPr txBox="1"/>
          <p:nvPr>
            <p:ph type="title"/>
          </p:nvPr>
        </p:nvSpPr>
        <p:spPr>
          <a:xfrm>
            <a:off x="457200" y="480325"/>
            <a:ext cx="8307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GROSS PROFIT MARGIN</a:t>
            </a:r>
            <a:endParaRPr/>
          </a:p>
        </p:txBody>
      </p:sp>
      <p:sp>
        <p:nvSpPr>
          <p:cNvPr id="439" name="Google Shape;439;p44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0" name="Google Shape;4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39" y="1696825"/>
            <a:ext cx="4404910" cy="248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636" y="1696825"/>
            <a:ext cx="4043564" cy="24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4"/>
          <p:cNvSpPr txBox="1"/>
          <p:nvPr/>
        </p:nvSpPr>
        <p:spPr>
          <a:xfrm>
            <a:off x="312050" y="4295150"/>
            <a:ext cx="423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Steady increase- </a:t>
            </a:r>
            <a:r>
              <a:rPr b="1" i="1" lang="en" sz="1300">
                <a:latin typeface="Poppins"/>
                <a:ea typeface="Poppins"/>
                <a:cs typeface="Poppins"/>
                <a:sym typeface="Poppins"/>
              </a:rPr>
              <a:t>100%</a:t>
            </a:r>
            <a:r>
              <a:rPr i="1" lang="en" sz="1300"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increase from year 0 to 7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43" name="Google Shape;443;p44"/>
          <p:cNvSpPr txBox="1"/>
          <p:nvPr/>
        </p:nvSpPr>
        <p:spPr>
          <a:xfrm>
            <a:off x="4789325" y="4295150"/>
            <a:ext cx="402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Decline after year 1- </a:t>
            </a:r>
            <a:r>
              <a:rPr b="1" i="1" lang="en" sz="1300">
                <a:latin typeface="Poppins"/>
                <a:ea typeface="Poppins"/>
                <a:cs typeface="Poppins"/>
                <a:sym typeface="Poppins"/>
              </a:rPr>
              <a:t>2.5%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drop from year 1 to 7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44" name="Google Shape;444;p44"/>
          <p:cNvSpPr txBox="1"/>
          <p:nvPr/>
        </p:nvSpPr>
        <p:spPr>
          <a:xfrm>
            <a:off x="925850" y="1737050"/>
            <a:ext cx="36198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 Light"/>
                <a:ea typeface="Poppins Light"/>
                <a:cs typeface="Poppins Light"/>
                <a:sym typeface="Poppins Light"/>
              </a:rPr>
              <a:t>Gross Profit Margin - Glass bottles ($19)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45" name="Google Shape;445;p44"/>
          <p:cNvSpPr txBox="1"/>
          <p:nvPr/>
        </p:nvSpPr>
        <p:spPr>
          <a:xfrm>
            <a:off x="5086175" y="1667525"/>
            <a:ext cx="36198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 Light"/>
                <a:ea typeface="Poppins Light"/>
                <a:cs typeface="Poppins Light"/>
                <a:sym typeface="Poppins Light"/>
              </a:rPr>
              <a:t>Gross Profit Margin - Glass bottles ($22)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446" name="Google Shape;446;p44"/>
          <p:cNvCxnSpPr/>
          <p:nvPr/>
        </p:nvCxnSpPr>
        <p:spPr>
          <a:xfrm flipH="1" rot="10800000">
            <a:off x="4983250" y="1697050"/>
            <a:ext cx="3801000" cy="6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idx="4294967295" type="title"/>
          </p:nvPr>
        </p:nvSpPr>
        <p:spPr>
          <a:xfrm>
            <a:off x="457200" y="473000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198" name="Google Shape;198;p2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7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7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27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02" name="Google Shape;202;p27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04" name="Google Shape;204;p27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05" name="Google Shape;205;p27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07" name="Google Shape;207;p27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08" name="Google Shape;208;p27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5</a:t>
              </a:r>
              <a:endParaRPr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10" name="Google Shape;210;p27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11" name="Google Shape;211;p27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2" name="Google Shape;212;p27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6</a:t>
              </a:r>
              <a:endParaRPr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13" name="Google Shape;213;p27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14" name="Google Shape;214;p27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16" name="Google Shape;216;p27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17" name="Google Shape;217;p27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19" name="Google Shape;219;p27"/>
          <p:cNvSpPr txBox="1"/>
          <p:nvPr/>
        </p:nvSpPr>
        <p:spPr>
          <a:xfrm>
            <a:off x="1142325" y="1156100"/>
            <a:ext cx="1682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2378100" y="4063600"/>
            <a:ext cx="1523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BACKGROUND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3241300" y="1416726"/>
            <a:ext cx="1523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RESEARCH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4282125" y="4063588"/>
            <a:ext cx="1523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APPROACH &amp; </a:t>
            </a:r>
            <a:r>
              <a:rPr lang="en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FINDINGS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5092200" y="1416725"/>
            <a:ext cx="1974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FURTHER RESEARCH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6186150" y="4043050"/>
            <a:ext cx="1974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5"/>
          <p:cNvSpPr txBox="1"/>
          <p:nvPr>
            <p:ph type="title"/>
          </p:nvPr>
        </p:nvSpPr>
        <p:spPr>
          <a:xfrm>
            <a:off x="457200" y="480325"/>
            <a:ext cx="8307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GROSS PROFIT MARGIN</a:t>
            </a:r>
            <a:endParaRPr/>
          </a:p>
        </p:txBody>
      </p:sp>
      <p:sp>
        <p:nvSpPr>
          <p:cNvPr id="452" name="Google Shape;452;p4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53" name="Google Shape;453;p45"/>
          <p:cNvGrpSpPr/>
          <p:nvPr/>
        </p:nvGrpSpPr>
        <p:grpSpPr>
          <a:xfrm>
            <a:off x="1283225" y="1174150"/>
            <a:ext cx="6296313" cy="3307100"/>
            <a:chOff x="1359425" y="1402750"/>
            <a:chExt cx="6296313" cy="3307100"/>
          </a:xfrm>
        </p:grpSpPr>
        <p:pic>
          <p:nvPicPr>
            <p:cNvPr id="454" name="Google Shape;454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59425" y="1402750"/>
              <a:ext cx="6100275" cy="330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45"/>
            <p:cNvSpPr txBox="1"/>
            <p:nvPr/>
          </p:nvSpPr>
          <p:spPr>
            <a:xfrm>
              <a:off x="6165938" y="1836125"/>
              <a:ext cx="1489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$907Mn</a:t>
              </a: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56" name="Google Shape;456;p45"/>
            <p:cNvSpPr txBox="1"/>
            <p:nvPr/>
          </p:nvSpPr>
          <p:spPr>
            <a:xfrm>
              <a:off x="6147087" y="2803007"/>
              <a:ext cx="1489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$425Mn</a:t>
              </a:r>
              <a:endParaRPr sz="1000"/>
            </a:p>
          </p:txBody>
        </p:sp>
        <p:cxnSp>
          <p:nvCxnSpPr>
            <p:cNvPr id="457" name="Google Shape;457;p45"/>
            <p:cNvCxnSpPr/>
            <p:nvPr/>
          </p:nvCxnSpPr>
          <p:spPr>
            <a:xfrm>
              <a:off x="6881425" y="2091150"/>
              <a:ext cx="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8" name="Google Shape;458;p45"/>
            <p:cNvCxnSpPr/>
            <p:nvPr/>
          </p:nvCxnSpPr>
          <p:spPr>
            <a:xfrm>
              <a:off x="6896518" y="3056794"/>
              <a:ext cx="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59" name="Google Shape;459;p45"/>
          <p:cNvSpPr txBox="1"/>
          <p:nvPr/>
        </p:nvSpPr>
        <p:spPr>
          <a:xfrm>
            <a:off x="1535050" y="4594150"/>
            <a:ext cx="56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Poppins"/>
                <a:ea typeface="Poppins"/>
                <a:cs typeface="Poppins"/>
                <a:sym typeface="Poppins"/>
              </a:rPr>
              <a:t>100%</a:t>
            </a:r>
            <a:r>
              <a:rPr i="1" lang="en"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increase from year 0 to 7 for both alternatives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60" name="Google Shape;460;p45"/>
          <p:cNvSpPr txBox="1"/>
          <p:nvPr/>
        </p:nvSpPr>
        <p:spPr>
          <a:xfrm>
            <a:off x="2539150" y="1216025"/>
            <a:ext cx="36198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 Light"/>
                <a:ea typeface="Poppins Light"/>
                <a:cs typeface="Poppins Light"/>
                <a:sym typeface="Poppins Light"/>
              </a:rPr>
              <a:t>Gross Profit Margin - Aluminium cans</a:t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6"/>
          <p:cNvSpPr txBox="1"/>
          <p:nvPr>
            <p:ph type="title"/>
          </p:nvPr>
        </p:nvSpPr>
        <p:spPr>
          <a:xfrm>
            <a:off x="152250" y="480325"/>
            <a:ext cx="86121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 PRESENT VALUE BY ALTERNATIVE</a:t>
            </a:r>
            <a:endParaRPr/>
          </a:p>
        </p:txBody>
      </p:sp>
      <p:sp>
        <p:nvSpPr>
          <p:cNvPr id="466" name="Google Shape;466;p46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650" y="1163425"/>
            <a:ext cx="5975349" cy="36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6"/>
          <p:cNvSpPr txBox="1"/>
          <p:nvPr/>
        </p:nvSpPr>
        <p:spPr>
          <a:xfrm>
            <a:off x="2552525" y="1207025"/>
            <a:ext cx="3675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Gross Profit Margin (NPV at 8.68%)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7"/>
          <p:cNvSpPr txBox="1"/>
          <p:nvPr>
            <p:ph type="title"/>
          </p:nvPr>
        </p:nvSpPr>
        <p:spPr>
          <a:xfrm>
            <a:off x="476600" y="0"/>
            <a:ext cx="80820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MULTI-ATTRIBUTE UTILITY MODEL</a:t>
            </a:r>
            <a:endParaRPr/>
          </a:p>
        </p:txBody>
      </p:sp>
      <p:sp>
        <p:nvSpPr>
          <p:cNvPr id="474" name="Google Shape;474;p4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75" name="Google Shape;475;p47"/>
          <p:cNvGraphicFramePr/>
          <p:nvPr/>
        </p:nvGraphicFramePr>
        <p:xfrm>
          <a:off x="188438" y="62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{E7D29F74-7087-4830-BDA8-213F855E3171}</a:tableStyleId>
              </a:tblPr>
              <a:tblGrid>
                <a:gridCol w="2880150"/>
                <a:gridCol w="1420950"/>
                <a:gridCol w="1621050"/>
                <a:gridCol w="935625"/>
                <a:gridCol w="1365575"/>
              </a:tblGrid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Alternative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NPV Gross Profit Margin ($Billion)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Agg. CO2 Emissions (Millions MTCO2)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GPM Utility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Aggregate CO2 Emissions Utility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(1)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Virgin Glass $19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$4.202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.530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0.47927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0.82225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(2)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Recycled Glass (65.0%) $19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$4.285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0.434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0.49110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0.86170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(3)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Recycled Glass (38.6%) $19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$4.251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0.473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0.48629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0.84568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(4)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Reused Glass (38.6%) $19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$4.279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0.361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0.49025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0.89161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(5)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Reused Glass (19.3%) $19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$4.241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0.444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0.48476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0.85747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(6)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Virgin Glass $22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$0.818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0.141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0.98153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(7) 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Recycled Glass (65.0%) $22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$0.840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0.00313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0.99203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(8) 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Recycled Glass (38.6%) $22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$0.831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0.125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0.00186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0.98777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(9) 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Reused Glass (38.6%) $22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$0.839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0.095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0.00291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(10) 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Reused Glass (19.3%) $22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$0.828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0.118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0.00145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0.99091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(11)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Virgin Aluminum $19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$3.564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1.072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0.38898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0.60092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(12)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Recycled Aluminum (73%) $19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$3.714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0.628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0.41022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0.78256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(13)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Virgin Aluminum $17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$7.521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2.543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0.94942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(14)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Recycled Aluminum (73%) $17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$7.878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1.489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0.43068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Best Value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$7.878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0.095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Worst Value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$0.818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2.543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8"/>
          <p:cNvSpPr txBox="1"/>
          <p:nvPr>
            <p:ph type="title"/>
          </p:nvPr>
        </p:nvSpPr>
        <p:spPr>
          <a:xfrm>
            <a:off x="525113" y="97950"/>
            <a:ext cx="78780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MULTI-ATTRIBUTE UTILITY MODEL</a:t>
            </a:r>
            <a:endParaRPr/>
          </a:p>
        </p:txBody>
      </p:sp>
      <p:sp>
        <p:nvSpPr>
          <p:cNvPr id="481" name="Google Shape;481;p48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82" name="Google Shape;482;p48"/>
          <p:cNvGraphicFramePr/>
          <p:nvPr/>
        </p:nvGraphicFramePr>
        <p:xfrm>
          <a:off x="481775" y="66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{7298267D-E641-49D1-BEE7-B36E5F830DD4}</a:tableStyleId>
              </a:tblPr>
              <a:tblGrid>
                <a:gridCol w="2699700"/>
                <a:gridCol w="2421325"/>
                <a:gridCol w="2843650"/>
              </a:tblGrid>
              <a:tr h="26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Alternative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Weighted Utility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Utility Rank (Highest-Lowest)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(1)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Virgin Glass $19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0.65076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(2)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Recycled Glass (65.0%) $19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0.67640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(3)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Recycled Glass (38.6%) $19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0.66598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(4)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Reused Glass (38.6%) $19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0.69093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(5)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Reused Glass (19.3%) $19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0.67111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(6)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Virgin Glass $22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0.49076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(7) 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Recycled Glass (65.0%) $22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0.49758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(8) 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Recycled Glass (38.6%) $22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0.49481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(9) 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Reused Glass (38.6%) $22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0.50145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(10) 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Reused Glass (19.3%) $22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0.49618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(11)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Virgin Aluminum $19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0.49495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(12)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Recycled Aluminum (73%) $19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0.59639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(13)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Virgin Aluminum $17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0.47471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4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(14)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Recycled Aluminum (73%) $17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0.71534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Utility Weights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Profitability (Gross Profit Margin) 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Sustainability (Aggregate CO2 Emissions)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 txBox="1"/>
          <p:nvPr>
            <p:ph type="title"/>
          </p:nvPr>
        </p:nvSpPr>
        <p:spPr>
          <a:xfrm>
            <a:off x="294100" y="644125"/>
            <a:ext cx="79116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PROFITABILITY-SUSTAINABILITY </a:t>
            </a:r>
            <a:r>
              <a:rPr lang="en"/>
              <a:t>EFFICIENT FRONTIER</a:t>
            </a:r>
            <a:endParaRPr/>
          </a:p>
        </p:txBody>
      </p:sp>
      <p:sp>
        <p:nvSpPr>
          <p:cNvPr id="488" name="Google Shape;488;p4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9" name="Google Shape;489;p49"/>
          <p:cNvGrpSpPr/>
          <p:nvPr/>
        </p:nvGrpSpPr>
        <p:grpSpPr>
          <a:xfrm>
            <a:off x="409575" y="1283720"/>
            <a:ext cx="7911601" cy="3191303"/>
            <a:chOff x="644581" y="1882150"/>
            <a:chExt cx="7163061" cy="2948631"/>
          </a:xfrm>
        </p:grpSpPr>
        <p:grpSp>
          <p:nvGrpSpPr>
            <p:cNvPr id="490" name="Google Shape;490;p49"/>
            <p:cNvGrpSpPr/>
            <p:nvPr/>
          </p:nvGrpSpPr>
          <p:grpSpPr>
            <a:xfrm>
              <a:off x="644581" y="1882153"/>
              <a:ext cx="7163061" cy="2948628"/>
              <a:chOff x="459731" y="1501553"/>
              <a:chExt cx="7163061" cy="2948628"/>
            </a:xfrm>
          </p:grpSpPr>
          <p:pic>
            <p:nvPicPr>
              <p:cNvPr id="491" name="Google Shape;491;p49" title="Chart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14244"/>
              <a:stretch/>
            </p:blipFill>
            <p:spPr>
              <a:xfrm>
                <a:off x="459731" y="1501553"/>
                <a:ext cx="7163061" cy="294862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92" name="Google Shape;492;p49"/>
              <p:cNvGrpSpPr/>
              <p:nvPr/>
            </p:nvGrpSpPr>
            <p:grpSpPr>
              <a:xfrm>
                <a:off x="1391900" y="1921375"/>
                <a:ext cx="5785075" cy="1808475"/>
                <a:chOff x="1424525" y="2207300"/>
                <a:chExt cx="5785075" cy="1808475"/>
              </a:xfrm>
            </p:grpSpPr>
            <p:cxnSp>
              <p:nvCxnSpPr>
                <p:cNvPr id="493" name="Google Shape;493;p49"/>
                <p:cNvCxnSpPr/>
                <p:nvPr/>
              </p:nvCxnSpPr>
              <p:spPr>
                <a:xfrm>
                  <a:off x="1445700" y="2207450"/>
                  <a:ext cx="2817000" cy="2316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8E7CC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4" name="Google Shape;494;p49"/>
                <p:cNvCxnSpPr/>
                <p:nvPr/>
              </p:nvCxnSpPr>
              <p:spPr>
                <a:xfrm>
                  <a:off x="4273575" y="2449900"/>
                  <a:ext cx="2925000" cy="7938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8E7CC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5" name="Google Shape;495;p49"/>
                <p:cNvCxnSpPr/>
                <p:nvPr/>
              </p:nvCxnSpPr>
              <p:spPr>
                <a:xfrm rot="10800000">
                  <a:off x="7209300" y="3224750"/>
                  <a:ext cx="300" cy="7584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8E7CC3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6" name="Google Shape;496;p49"/>
                <p:cNvCxnSpPr/>
                <p:nvPr/>
              </p:nvCxnSpPr>
              <p:spPr>
                <a:xfrm rot="10800000">
                  <a:off x="1445675" y="2207300"/>
                  <a:ext cx="600" cy="17976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8E7CC3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7" name="Google Shape;497;p49"/>
                <p:cNvCxnSpPr/>
                <p:nvPr/>
              </p:nvCxnSpPr>
              <p:spPr>
                <a:xfrm flipH="1" rot="10800000">
                  <a:off x="1903000" y="2327525"/>
                  <a:ext cx="1451100" cy="16665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8E7CC3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8" name="Google Shape;498;p49"/>
                <p:cNvCxnSpPr/>
                <p:nvPr/>
              </p:nvCxnSpPr>
              <p:spPr>
                <a:xfrm flipH="1" rot="10800000">
                  <a:off x="1424525" y="2312625"/>
                  <a:ext cx="1457400" cy="16347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8E7CC3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9" name="Google Shape;499;p49"/>
                <p:cNvCxnSpPr/>
                <p:nvPr/>
              </p:nvCxnSpPr>
              <p:spPr>
                <a:xfrm flipH="1" rot="10800000">
                  <a:off x="3273150" y="2566550"/>
                  <a:ext cx="1262700" cy="14166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8E7CC3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0" name="Google Shape;500;p49"/>
                <p:cNvCxnSpPr/>
                <p:nvPr/>
              </p:nvCxnSpPr>
              <p:spPr>
                <a:xfrm flipH="1" rot="10800000">
                  <a:off x="1446275" y="2327450"/>
                  <a:ext cx="881700" cy="9783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8E7CC3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1" name="Google Shape;501;p49"/>
                <p:cNvCxnSpPr/>
                <p:nvPr/>
              </p:nvCxnSpPr>
              <p:spPr>
                <a:xfrm flipH="1" rot="10800000">
                  <a:off x="1446275" y="2251300"/>
                  <a:ext cx="462300" cy="5760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8E7CC3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2" name="Google Shape;502;p49"/>
                <p:cNvCxnSpPr/>
                <p:nvPr/>
              </p:nvCxnSpPr>
              <p:spPr>
                <a:xfrm flipH="1" rot="10800000">
                  <a:off x="2414075" y="2449775"/>
                  <a:ext cx="1410900" cy="15660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8E7CC3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3" name="Google Shape;503;p49"/>
                <p:cNvCxnSpPr/>
                <p:nvPr/>
              </p:nvCxnSpPr>
              <p:spPr>
                <a:xfrm flipH="1" rot="10800000">
                  <a:off x="3762475" y="2664200"/>
                  <a:ext cx="1210200" cy="13407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8E7CC3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4" name="Google Shape;504;p49"/>
                <p:cNvCxnSpPr/>
                <p:nvPr/>
              </p:nvCxnSpPr>
              <p:spPr>
                <a:xfrm flipH="1" rot="10800000">
                  <a:off x="5045625" y="2909375"/>
                  <a:ext cx="933600" cy="10629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8E7CC3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5" name="Google Shape;505;p49"/>
                <p:cNvCxnSpPr/>
                <p:nvPr/>
              </p:nvCxnSpPr>
              <p:spPr>
                <a:xfrm flipH="1" rot="10800000">
                  <a:off x="4480175" y="2827250"/>
                  <a:ext cx="1013700" cy="11559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8E7CC3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6" name="Google Shape;506;p49"/>
                <p:cNvCxnSpPr/>
                <p:nvPr/>
              </p:nvCxnSpPr>
              <p:spPr>
                <a:xfrm flipH="1" rot="10800000">
                  <a:off x="5429775" y="3002075"/>
                  <a:ext cx="885600" cy="10137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8E7CC3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7" name="Google Shape;507;p49"/>
                <p:cNvCxnSpPr/>
                <p:nvPr/>
              </p:nvCxnSpPr>
              <p:spPr>
                <a:xfrm flipH="1" rot="10800000">
                  <a:off x="5969950" y="3105425"/>
                  <a:ext cx="771000" cy="8886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8E7CC3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508" name="Google Shape;508;p49"/>
              <p:cNvCxnSpPr/>
              <p:nvPr/>
            </p:nvCxnSpPr>
            <p:spPr>
              <a:xfrm flipH="1" rot="10800000">
                <a:off x="6426650" y="2961100"/>
                <a:ext cx="662400" cy="747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8E7CC3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509" name="Google Shape;509;p49"/>
            <p:cNvSpPr txBox="1"/>
            <p:nvPr/>
          </p:nvSpPr>
          <p:spPr>
            <a:xfrm>
              <a:off x="4240950" y="2066700"/>
              <a:ext cx="282600" cy="369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b="1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10" name="Google Shape;510;p49"/>
            <p:cNvSpPr txBox="1"/>
            <p:nvPr/>
          </p:nvSpPr>
          <p:spPr>
            <a:xfrm>
              <a:off x="7166275" y="2860700"/>
              <a:ext cx="391200" cy="369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  <a:r>
                <a:rPr b="1" lang="en">
                  <a:solidFill>
                    <a:srgbClr val="4A86E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  <a:endParaRPr b="1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11" name="Google Shape;511;p49"/>
            <p:cNvSpPr txBox="1"/>
            <p:nvPr/>
          </p:nvSpPr>
          <p:spPr>
            <a:xfrm>
              <a:off x="1479225" y="1882150"/>
              <a:ext cx="282600" cy="369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9</a:t>
              </a:r>
              <a:endParaRPr b="1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512" name="Google Shape;512;p49"/>
          <p:cNvSpPr txBox="1"/>
          <p:nvPr/>
        </p:nvSpPr>
        <p:spPr>
          <a:xfrm>
            <a:off x="0" y="4298575"/>
            <a:ext cx="232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Best-sustainable: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(9) Reused Glass (38.6%) $22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3" name="Google Shape;513;p49"/>
          <p:cNvSpPr txBox="1"/>
          <p:nvPr/>
        </p:nvSpPr>
        <p:spPr>
          <a:xfrm>
            <a:off x="2936125" y="4298575"/>
            <a:ext cx="222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Best-balanced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(4) Reused Glass         (38.6%) $19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4" name="Google Shape;514;p49"/>
          <p:cNvSpPr txBox="1"/>
          <p:nvPr/>
        </p:nvSpPr>
        <p:spPr>
          <a:xfrm>
            <a:off x="5524100" y="4298575"/>
            <a:ext cx="279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Best-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profitable: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(14) Recycled Aluminum (73%) $22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5" name="Google Shape;515;p49"/>
          <p:cNvSpPr/>
          <p:nvPr/>
        </p:nvSpPr>
        <p:spPr>
          <a:xfrm>
            <a:off x="1309875" y="1327225"/>
            <a:ext cx="336000" cy="294900"/>
          </a:xfrm>
          <a:prstGeom prst="ellipse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9"/>
          <p:cNvSpPr/>
          <p:nvPr/>
        </p:nvSpPr>
        <p:spPr>
          <a:xfrm>
            <a:off x="4383426" y="1541350"/>
            <a:ext cx="336000" cy="294900"/>
          </a:xfrm>
          <a:prstGeom prst="ellipse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9"/>
          <p:cNvSpPr/>
          <p:nvPr/>
        </p:nvSpPr>
        <p:spPr>
          <a:xfrm>
            <a:off x="7663425" y="2379550"/>
            <a:ext cx="336000" cy="294900"/>
          </a:xfrm>
          <a:prstGeom prst="ellipse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0"/>
          <p:cNvSpPr txBox="1"/>
          <p:nvPr>
            <p:ph type="ctrTitle"/>
          </p:nvPr>
        </p:nvSpPr>
        <p:spPr>
          <a:xfrm>
            <a:off x="1729900" y="2232000"/>
            <a:ext cx="53907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RESEARCH</a:t>
            </a:r>
            <a:endParaRPr/>
          </a:p>
        </p:txBody>
      </p:sp>
      <p:sp>
        <p:nvSpPr>
          <p:cNvPr id="523" name="Google Shape;523;p50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1"/>
          <p:cNvSpPr txBox="1"/>
          <p:nvPr>
            <p:ph type="title"/>
          </p:nvPr>
        </p:nvSpPr>
        <p:spPr>
          <a:xfrm>
            <a:off x="600150" y="472900"/>
            <a:ext cx="68667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</a:t>
            </a:r>
            <a:r>
              <a:rPr b="0" i="1" lang="en"/>
              <a:t>(DRINK)</a:t>
            </a:r>
            <a:r>
              <a:rPr lang="en"/>
              <a:t> FOR THOUGHT</a:t>
            </a:r>
            <a:endParaRPr/>
          </a:p>
        </p:txBody>
      </p:sp>
      <p:sp>
        <p:nvSpPr>
          <p:cNvPr id="529" name="Google Shape;529;p51"/>
          <p:cNvSpPr txBox="1"/>
          <p:nvPr>
            <p:ph idx="1" type="body"/>
          </p:nvPr>
        </p:nvSpPr>
        <p:spPr>
          <a:xfrm>
            <a:off x="684050" y="1499650"/>
            <a:ext cx="5550000" cy="3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￮"/>
            </a:pPr>
            <a:r>
              <a:rPr b="1" lang="en"/>
              <a:t>Transportation &amp; Distribution </a:t>
            </a:r>
            <a:r>
              <a:rPr b="1" lang="en"/>
              <a:t>Cost &amp; Logistics</a:t>
            </a:r>
            <a:endParaRPr b="1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￮"/>
            </a:pPr>
            <a:r>
              <a:rPr b="1" lang="en"/>
              <a:t>Feasibility of low-price seltzer alternatives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￮"/>
            </a:pPr>
            <a:r>
              <a:rPr b="1" lang="en"/>
              <a:t>Government assistance or Lobbying for Reuse/Recycling Programs</a:t>
            </a:r>
            <a:endParaRPr b="1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￮"/>
            </a:pPr>
            <a:r>
              <a:rPr b="1" lang="en"/>
              <a:t>Connecting results to ESG &amp; Eco-Labels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/>
          </a:p>
        </p:txBody>
      </p:sp>
      <p:sp>
        <p:nvSpPr>
          <p:cNvPr id="530" name="Google Shape;530;p5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1" name="Google Shape;531;p51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532" name="Google Shape;532;p5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1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6" name="Google Shape;536;p51"/>
          <p:cNvPicPr preferRelativeResize="0"/>
          <p:nvPr/>
        </p:nvPicPr>
        <p:blipFill rotWithShape="1">
          <a:blip r:embed="rId3">
            <a:alphaModFix/>
          </a:blip>
          <a:srcRect b="0" l="0" r="27776" t="0"/>
          <a:stretch/>
        </p:blipFill>
        <p:spPr>
          <a:xfrm>
            <a:off x="6438100" y="1153500"/>
            <a:ext cx="2914800" cy="2836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2"/>
          <p:cNvSpPr txBox="1"/>
          <p:nvPr>
            <p:ph type="title"/>
          </p:nvPr>
        </p:nvSpPr>
        <p:spPr>
          <a:xfrm>
            <a:off x="457200" y="480325"/>
            <a:ext cx="8307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 LABELS</a:t>
            </a:r>
            <a:endParaRPr/>
          </a:p>
        </p:txBody>
      </p:sp>
      <p:sp>
        <p:nvSpPr>
          <p:cNvPr id="542" name="Google Shape;542;p5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52"/>
          <p:cNvSpPr txBox="1"/>
          <p:nvPr/>
        </p:nvSpPr>
        <p:spPr>
          <a:xfrm>
            <a:off x="511100" y="1279600"/>
            <a:ext cx="38526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ixie One"/>
              <a:buChar char="▪"/>
            </a:pPr>
            <a:r>
              <a:rPr b="1" lang="en" sz="17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Global Recycle Standard</a:t>
            </a:r>
            <a:endParaRPr b="1" sz="17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ixie One"/>
              <a:buChar char="▪"/>
            </a:pPr>
            <a:r>
              <a:rPr b="1" lang="en" sz="17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Recycled Content</a:t>
            </a:r>
            <a:endParaRPr b="1" sz="17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ixie One"/>
              <a:buChar char="▪"/>
            </a:pPr>
            <a:r>
              <a:rPr b="1" lang="en" sz="17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SCS Recycled Content</a:t>
            </a:r>
            <a:endParaRPr b="1" sz="17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700"/>
              <a:buFont typeface="Nixie One"/>
              <a:buChar char="▪"/>
            </a:pPr>
            <a:r>
              <a:rPr b="1" lang="en" sz="17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TerraCycle</a:t>
            </a:r>
            <a:endParaRPr b="1" sz="17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544" name="Google Shape;5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485" y="3212473"/>
            <a:ext cx="1097354" cy="905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2"/>
          <p:cNvPicPr preferRelativeResize="0"/>
          <p:nvPr/>
        </p:nvPicPr>
        <p:blipFill rotWithShape="1">
          <a:blip r:embed="rId4">
            <a:alphaModFix/>
          </a:blip>
          <a:srcRect b="20538" l="5752" r="3659" t="4391"/>
          <a:stretch/>
        </p:blipFill>
        <p:spPr>
          <a:xfrm>
            <a:off x="2612392" y="1577824"/>
            <a:ext cx="971534" cy="1024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2"/>
          <p:cNvPicPr preferRelativeResize="0"/>
          <p:nvPr/>
        </p:nvPicPr>
        <p:blipFill rotWithShape="1">
          <a:blip r:embed="rId5">
            <a:alphaModFix/>
          </a:blip>
          <a:srcRect b="12929" l="11363" r="10857" t="12504"/>
          <a:stretch/>
        </p:blipFill>
        <p:spPr>
          <a:xfrm>
            <a:off x="888860" y="3136268"/>
            <a:ext cx="897105" cy="1024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410" y="1687738"/>
            <a:ext cx="1389038" cy="7782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8" name="Google Shape;548;p52"/>
          <p:cNvGrpSpPr/>
          <p:nvPr/>
        </p:nvGrpSpPr>
        <p:grpSpPr>
          <a:xfrm>
            <a:off x="4719400" y="589400"/>
            <a:ext cx="3731174" cy="4075399"/>
            <a:chOff x="4719400" y="589400"/>
            <a:chExt cx="3731174" cy="4075399"/>
          </a:xfrm>
        </p:grpSpPr>
        <p:pic>
          <p:nvPicPr>
            <p:cNvPr id="549" name="Google Shape;549;p52"/>
            <p:cNvPicPr preferRelativeResize="0"/>
            <p:nvPr/>
          </p:nvPicPr>
          <p:blipFill rotWithShape="1">
            <a:blip r:embed="rId7">
              <a:alphaModFix/>
            </a:blip>
            <a:srcRect b="0" l="1634" r="2202" t="0"/>
            <a:stretch/>
          </p:blipFill>
          <p:spPr>
            <a:xfrm>
              <a:off x="4719400" y="589400"/>
              <a:ext cx="3731174" cy="407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0" name="Google Shape;550;p52"/>
            <p:cNvSpPr/>
            <p:nvPr/>
          </p:nvSpPr>
          <p:spPr>
            <a:xfrm>
              <a:off x="5665200" y="902725"/>
              <a:ext cx="1029900" cy="1563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B8D6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3"/>
          <p:cNvSpPr txBox="1"/>
          <p:nvPr>
            <p:ph type="ctrTitle"/>
          </p:nvPr>
        </p:nvSpPr>
        <p:spPr>
          <a:xfrm>
            <a:off x="1729900" y="2232000"/>
            <a:ext cx="53907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56" name="Google Shape;556;p53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54"/>
          <p:cNvPicPr preferRelativeResize="0"/>
          <p:nvPr/>
        </p:nvPicPr>
        <p:blipFill rotWithShape="1">
          <a:blip r:embed="rId3">
            <a:alphaModFix amt="23000"/>
          </a:blip>
          <a:srcRect b="0" l="0" r="15569" t="0"/>
          <a:stretch/>
        </p:blipFill>
        <p:spPr>
          <a:xfrm>
            <a:off x="-276250" y="0"/>
            <a:ext cx="9420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4"/>
          <p:cNvSpPr txBox="1"/>
          <p:nvPr>
            <p:ph type="title"/>
          </p:nvPr>
        </p:nvSpPr>
        <p:spPr>
          <a:xfrm>
            <a:off x="457200" y="8290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63" name="Google Shape;563;p54"/>
          <p:cNvSpPr txBox="1"/>
          <p:nvPr/>
        </p:nvSpPr>
        <p:spPr>
          <a:xfrm>
            <a:off x="680525" y="1578175"/>
            <a:ext cx="6594300" cy="266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Glass bottles provide long-term sustainability benefits relative to aluminum cans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Selling price drives product market share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Marginal market share benefits (e.g. glass bottle packaging) create significant long-term differences in profitability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Potential for circular economic programs to deliver significant advantages in both profitability and sustainability… so long as they be implemented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4" name="Google Shape;564;p54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ctrTitle"/>
          </p:nvPr>
        </p:nvSpPr>
        <p:spPr>
          <a:xfrm>
            <a:off x="1729900" y="2232000"/>
            <a:ext cx="53907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30" name="Google Shape;230;p2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55"/>
          <p:cNvSpPr txBox="1"/>
          <p:nvPr>
            <p:ph idx="4294967295" type="ctrTitle"/>
          </p:nvPr>
        </p:nvSpPr>
        <p:spPr>
          <a:xfrm>
            <a:off x="2504200" y="1370323"/>
            <a:ext cx="4608000" cy="203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</a:t>
            </a:r>
            <a:endParaRPr sz="8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you!</a:t>
            </a:r>
            <a:endParaRPr sz="8000"/>
          </a:p>
        </p:txBody>
      </p:sp>
      <p:sp>
        <p:nvSpPr>
          <p:cNvPr id="571" name="Google Shape;571;p55"/>
          <p:cNvSpPr txBox="1"/>
          <p:nvPr>
            <p:ph idx="4294967295" type="subTitle"/>
          </p:nvPr>
        </p:nvSpPr>
        <p:spPr>
          <a:xfrm>
            <a:off x="3452275" y="3407027"/>
            <a:ext cx="4608000" cy="17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Any questions?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latin typeface="Poppins"/>
                <a:ea typeface="Poppins"/>
                <a:cs typeface="Poppins"/>
                <a:sym typeface="Poppins"/>
              </a:rPr>
              <a:t>References available via Final Report</a:t>
            </a:r>
            <a:endParaRPr i="1" sz="12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72" name="Google Shape;572;p55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573" name="Google Shape;573;p55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5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Google Shape;575;p5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6"/>
          <p:cNvSpPr txBox="1"/>
          <p:nvPr>
            <p:ph type="ctrTitle"/>
          </p:nvPr>
        </p:nvSpPr>
        <p:spPr>
          <a:xfrm>
            <a:off x="1729900" y="2232000"/>
            <a:ext cx="53907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581" name="Google Shape;581;p56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7"/>
          <p:cNvSpPr txBox="1"/>
          <p:nvPr>
            <p:ph type="title"/>
          </p:nvPr>
        </p:nvSpPr>
        <p:spPr>
          <a:xfrm>
            <a:off x="457200" y="480325"/>
            <a:ext cx="8307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COMPETITORS </a:t>
            </a:r>
            <a:endParaRPr/>
          </a:p>
        </p:txBody>
      </p:sp>
      <p:sp>
        <p:nvSpPr>
          <p:cNvPr id="587" name="Google Shape;587;p5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8" name="Google Shape;58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75" y="1315825"/>
            <a:ext cx="8785848" cy="8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15300"/>
            <a:ext cx="8839204" cy="1726407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7"/>
          <p:cNvSpPr txBox="1"/>
          <p:nvPr/>
        </p:nvSpPr>
        <p:spPr>
          <a:xfrm>
            <a:off x="178300" y="2049025"/>
            <a:ext cx="87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………………………………………………………………………………………………………………………………………………………………………………………………………………………………………………..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8"/>
          <p:cNvSpPr txBox="1"/>
          <p:nvPr>
            <p:ph type="title"/>
          </p:nvPr>
        </p:nvSpPr>
        <p:spPr>
          <a:xfrm>
            <a:off x="457200" y="480325"/>
            <a:ext cx="8307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 PRODUCTION COST</a:t>
            </a:r>
            <a:endParaRPr/>
          </a:p>
        </p:txBody>
      </p:sp>
      <p:sp>
        <p:nvSpPr>
          <p:cNvPr id="596" name="Google Shape;596;p58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7" name="Google Shape;5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00" y="1312863"/>
            <a:ext cx="4186399" cy="26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425" y="1310650"/>
            <a:ext cx="4195600" cy="26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9"/>
          <p:cNvSpPr txBox="1"/>
          <p:nvPr>
            <p:ph type="title"/>
          </p:nvPr>
        </p:nvSpPr>
        <p:spPr>
          <a:xfrm>
            <a:off x="457200" y="480325"/>
            <a:ext cx="8307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 PRODUCTION COST</a:t>
            </a:r>
            <a:endParaRPr/>
          </a:p>
        </p:txBody>
      </p:sp>
      <p:sp>
        <p:nvSpPr>
          <p:cNvPr id="604" name="Google Shape;604;p5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5" name="Google Shape;60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5825"/>
            <a:ext cx="4360625" cy="2621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425" y="1315825"/>
            <a:ext cx="4326175" cy="260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0"/>
          <p:cNvSpPr txBox="1"/>
          <p:nvPr>
            <p:ph type="title"/>
          </p:nvPr>
        </p:nvSpPr>
        <p:spPr>
          <a:xfrm>
            <a:off x="457200" y="480325"/>
            <a:ext cx="8307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 EMISSIONS</a:t>
            </a:r>
            <a:endParaRPr/>
          </a:p>
        </p:txBody>
      </p:sp>
      <p:sp>
        <p:nvSpPr>
          <p:cNvPr id="612" name="Google Shape;612;p60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3" name="Google Shape;61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92025"/>
            <a:ext cx="4091201" cy="290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805" y="1392025"/>
            <a:ext cx="4091194" cy="2910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1"/>
          <p:cNvSpPr txBox="1"/>
          <p:nvPr>
            <p:ph type="title"/>
          </p:nvPr>
        </p:nvSpPr>
        <p:spPr>
          <a:xfrm>
            <a:off x="457200" y="480325"/>
            <a:ext cx="8307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 EMISSIONS</a:t>
            </a:r>
            <a:endParaRPr/>
          </a:p>
        </p:txBody>
      </p:sp>
      <p:sp>
        <p:nvSpPr>
          <p:cNvPr id="620" name="Google Shape;620;p6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1" name="Google Shape;62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5825"/>
            <a:ext cx="8839199" cy="27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1"/>
          <p:cNvSpPr txBox="1"/>
          <p:nvPr/>
        </p:nvSpPr>
        <p:spPr>
          <a:xfrm>
            <a:off x="2370575" y="1794250"/>
            <a:ext cx="14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1700150" y="244300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Seltzers</a:t>
            </a:r>
            <a:endParaRPr/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273950" y="706575"/>
            <a:ext cx="5960100" cy="42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What are they?</a:t>
            </a:r>
            <a:r>
              <a:rPr lang="en"/>
              <a:t> </a:t>
            </a:r>
            <a:endParaRPr>
              <a:solidFill>
                <a:srgbClr val="191919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arker Grotesque Medium"/>
              <a:buChar char="●"/>
            </a:pPr>
            <a:r>
              <a:rPr lang="en"/>
              <a:t>Popular alcoholic beverages combining alcohol with flavored carbonated water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arker Grotesque Medium"/>
              <a:buChar char="●"/>
            </a:pPr>
            <a:r>
              <a:rPr lang="en"/>
              <a:t>Low in alcohol, sugar, and calories compared to other alcoholic beverages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Market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arker Grotesque Medium"/>
              <a:buChar char="●"/>
            </a:pPr>
            <a:r>
              <a:rPr lang="en"/>
              <a:t>Booming: growing annually by 60% in 2021 to $8.8 billion, and expected to grow at a compound annual growth rate of 21.7% through 2030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arker Grotesque Medium"/>
              <a:buChar char="●"/>
            </a:pPr>
            <a:r>
              <a:rPr lang="en"/>
              <a:t>New brands and expansion of existing brands into  the hard seltzer industry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Combination of Product Attributes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arker Grotesque Medium"/>
              <a:buChar char="●"/>
            </a:pPr>
            <a:r>
              <a:rPr lang="en"/>
              <a:t>Price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arker Grotesque Medium"/>
              <a:buChar char="●"/>
            </a:pPr>
            <a:r>
              <a:rPr lang="en"/>
              <a:t>Calories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arker Grotesque Medium"/>
              <a:buChar char="●"/>
            </a:pPr>
            <a:r>
              <a:rPr lang="en"/>
              <a:t>Vitamins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29"/>
          <p:cNvSpPr txBox="1"/>
          <p:nvPr/>
        </p:nvSpPr>
        <p:spPr>
          <a:xfrm>
            <a:off x="1969300" y="42413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arker Grotesque Medium"/>
              <a:buChar char="●"/>
            </a:pPr>
            <a:r>
              <a:rPr lang="en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Sugar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arker Grotesque Medium"/>
              <a:buChar char="●"/>
            </a:pPr>
            <a:r>
              <a:rPr lang="en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Alcohol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Darker Grotesque Medium"/>
              <a:buChar char="●"/>
            </a:pPr>
            <a:r>
              <a:rPr lang="en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Packaging Material</a:t>
            </a:r>
            <a:endParaRPr/>
          </a:p>
        </p:txBody>
      </p:sp>
      <p:pic>
        <p:nvPicPr>
          <p:cNvPr id="239" name="Google Shape;239;p29"/>
          <p:cNvPicPr preferRelativeResize="0"/>
          <p:nvPr/>
        </p:nvPicPr>
        <p:blipFill rotWithShape="1">
          <a:blip r:embed="rId3">
            <a:alphaModFix/>
          </a:blip>
          <a:srcRect b="0" l="0" r="44739" t="0"/>
          <a:stretch/>
        </p:blipFill>
        <p:spPr>
          <a:xfrm>
            <a:off x="6438100" y="1153500"/>
            <a:ext cx="3000000" cy="2836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0" name="Google Shape;240;p2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41" name="Google Shape;241;p2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67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29"/>
          <p:cNvGrpSpPr/>
          <p:nvPr/>
        </p:nvGrpSpPr>
        <p:grpSpPr>
          <a:xfrm>
            <a:off x="6336117" y="3620589"/>
            <a:ext cx="573579" cy="435601"/>
            <a:chOff x="4604550" y="3714775"/>
            <a:chExt cx="439625" cy="319075"/>
          </a:xfrm>
        </p:grpSpPr>
        <p:sp>
          <p:nvSpPr>
            <p:cNvPr id="245" name="Google Shape;245;p29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30"/>
          <p:cNvSpPr txBox="1"/>
          <p:nvPr/>
        </p:nvSpPr>
        <p:spPr>
          <a:xfrm>
            <a:off x="2177650" y="133600"/>
            <a:ext cx="531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Objective</a:t>
            </a:r>
            <a:endParaRPr b="1" sz="7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p30"/>
          <p:cNvSpPr txBox="1"/>
          <p:nvPr>
            <p:ph idx="1" type="body"/>
          </p:nvPr>
        </p:nvSpPr>
        <p:spPr>
          <a:xfrm>
            <a:off x="2551225" y="1718025"/>
            <a:ext cx="47772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create a profitable hard seltzer whose production process considers the environmental impact of its primary packaging materials.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ctrTitle"/>
          </p:nvPr>
        </p:nvSpPr>
        <p:spPr>
          <a:xfrm>
            <a:off x="1729900" y="2232000"/>
            <a:ext cx="53907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259" name="Google Shape;259;p31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32"/>
          <p:cNvGrpSpPr/>
          <p:nvPr/>
        </p:nvGrpSpPr>
        <p:grpSpPr>
          <a:xfrm>
            <a:off x="4571885" y="2027344"/>
            <a:ext cx="4324252" cy="2214650"/>
            <a:chOff x="5677650" y="466390"/>
            <a:chExt cx="3640249" cy="1578060"/>
          </a:xfrm>
        </p:grpSpPr>
        <p:grpSp>
          <p:nvGrpSpPr>
            <p:cNvPr id="265" name="Google Shape;265;p32"/>
            <p:cNvGrpSpPr/>
            <p:nvPr/>
          </p:nvGrpSpPr>
          <p:grpSpPr>
            <a:xfrm>
              <a:off x="5677650" y="466390"/>
              <a:ext cx="3640249" cy="1578060"/>
              <a:chOff x="2300899" y="1241129"/>
              <a:chExt cx="4537267" cy="2661148"/>
            </a:xfrm>
          </p:grpSpPr>
          <p:sp>
            <p:nvSpPr>
              <p:cNvPr id="266" name="Google Shape;266;p32"/>
              <p:cNvSpPr/>
              <p:nvPr/>
            </p:nvSpPr>
            <p:spPr>
              <a:xfrm>
                <a:off x="2672349" y="1241129"/>
                <a:ext cx="3793780" cy="2539405"/>
              </a:xfrm>
              <a:custGeom>
                <a:rect b="b" l="l" r="r" t="t"/>
                <a:pathLst>
                  <a:path extrusionOk="0" h="3454973" w="5161606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32"/>
              <p:cNvSpPr/>
              <p:nvPr/>
            </p:nvSpPr>
            <p:spPr>
              <a:xfrm>
                <a:off x="2300899" y="3832321"/>
                <a:ext cx="4537267" cy="69956"/>
              </a:xfrm>
              <a:custGeom>
                <a:rect b="b" l="l" r="r" t="t"/>
                <a:pathLst>
                  <a:path extrusionOk="0" h="95178" w="6173152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32"/>
              <p:cNvSpPr/>
              <p:nvPr/>
            </p:nvSpPr>
            <p:spPr>
              <a:xfrm>
                <a:off x="2300899" y="3776295"/>
                <a:ext cx="4536567" cy="55964"/>
              </a:xfrm>
              <a:custGeom>
                <a:rect b="b" l="l" r="r" t="t"/>
                <a:pathLst>
                  <a:path extrusionOk="0" h="76142" w="617220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32"/>
              <p:cNvSpPr/>
              <p:nvPr/>
            </p:nvSpPr>
            <p:spPr>
              <a:xfrm>
                <a:off x="4235243" y="3776295"/>
                <a:ext cx="664383" cy="34978"/>
              </a:xfrm>
              <a:custGeom>
                <a:rect b="b" l="l" r="r" t="t"/>
                <a:pathLst>
                  <a:path extrusionOk="0" h="47589" w="903922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0" name="Google Shape;27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98800" y="572000"/>
              <a:ext cx="2807924" cy="134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" name="Google Shape;271;p32"/>
          <p:cNvSpPr txBox="1"/>
          <p:nvPr>
            <p:ph idx="4294967295" type="body"/>
          </p:nvPr>
        </p:nvSpPr>
        <p:spPr>
          <a:xfrm>
            <a:off x="370725" y="1159925"/>
            <a:ext cx="8041800" cy="39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Survey </a:t>
            </a:r>
            <a:r>
              <a:rPr b="1" lang="en"/>
              <a:t>(220</a:t>
            </a:r>
            <a:r>
              <a:rPr b="1" lang="en"/>
              <a:t> clean sampl</a:t>
            </a:r>
            <a:r>
              <a:rPr b="1" lang="en"/>
              <a:t>es)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Goal: Assess which combination of attributes is most lucrative for a new line of premium hard seltzers via Conjoint Survey.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Simulation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Market Share Simulation using R code and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Conjoint Survey data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Final Recommendation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Maintain a low, competitive price while also prioritizing the production of a high alcohol content, low-calorie hard seltzer</a:t>
            </a:r>
            <a:endParaRPr/>
          </a:p>
        </p:txBody>
      </p:sp>
      <p:sp>
        <p:nvSpPr>
          <p:cNvPr id="272" name="Google Shape;272;p32"/>
          <p:cNvSpPr txBox="1"/>
          <p:nvPr>
            <p:ph type="title"/>
          </p:nvPr>
        </p:nvSpPr>
        <p:spPr>
          <a:xfrm>
            <a:off x="457200" y="480325"/>
            <a:ext cx="86868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 ~ </a:t>
            </a:r>
            <a:r>
              <a:rPr lang="en" sz="2800"/>
              <a:t>Market Analytics Project</a:t>
            </a:r>
            <a:endParaRPr sz="2800"/>
          </a:p>
        </p:txBody>
      </p:sp>
      <p:sp>
        <p:nvSpPr>
          <p:cNvPr id="273" name="Google Shape;273;p3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type="ctrTitle"/>
          </p:nvPr>
        </p:nvSpPr>
        <p:spPr>
          <a:xfrm>
            <a:off x="1729900" y="2232000"/>
            <a:ext cx="53907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279" name="Google Shape;279;p33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457200" y="4803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285" name="Google Shape;285;p34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4"/>
          <p:cNvSpPr txBox="1"/>
          <p:nvPr>
            <p:ph idx="4294967295" type="body"/>
          </p:nvPr>
        </p:nvSpPr>
        <p:spPr>
          <a:xfrm>
            <a:off x="370725" y="1159925"/>
            <a:ext cx="8041800" cy="3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Product data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Collection of attributes for top 30 12-pack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ard</a:t>
            </a:r>
            <a:r>
              <a:rPr lang="en"/>
              <a:t> </a:t>
            </a:r>
            <a:r>
              <a:rPr lang="en"/>
              <a:t> seltzer products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-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Zero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/>
              <a:t>products with glass bottles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Market </a:t>
            </a:r>
            <a:r>
              <a:rPr b="1" lang="en"/>
              <a:t>data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Global hard seltzer market size : $8.85B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/>
              <a:t>North America: 55.5% of global market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Compound Annual Growth Rate (CAGR): 21.7%</a:t>
            </a:r>
            <a:endParaRPr/>
          </a:p>
        </p:txBody>
      </p:sp>
      <p:pic>
        <p:nvPicPr>
          <p:cNvPr id="287" name="Google Shape;2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715" y="453225"/>
            <a:ext cx="4031909" cy="180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302" y="2505250"/>
            <a:ext cx="3470973" cy="1807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